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notesMasterIdLst>
    <p:notesMasterId r:id="rId24"/>
  </p:notesMasterIdLst>
  <p:sldIdLst>
    <p:sldId id="256" r:id="rId2"/>
    <p:sldId id="257" r:id="rId3"/>
    <p:sldId id="258" r:id="rId4"/>
    <p:sldId id="259" r:id="rId5"/>
    <p:sldId id="260" r:id="rId6"/>
    <p:sldId id="262" r:id="rId7"/>
    <p:sldId id="263" r:id="rId8"/>
    <p:sldId id="264" r:id="rId9"/>
    <p:sldId id="265" r:id="rId10"/>
    <p:sldId id="266" r:id="rId11"/>
    <p:sldId id="267" r:id="rId12"/>
    <p:sldId id="272" r:id="rId13"/>
    <p:sldId id="273" r:id="rId14"/>
    <p:sldId id="274" r:id="rId15"/>
    <p:sldId id="275" r:id="rId16"/>
    <p:sldId id="276" r:id="rId17"/>
    <p:sldId id="261" r:id="rId18"/>
    <p:sldId id="268" r:id="rId19"/>
    <p:sldId id="269" r:id="rId20"/>
    <p:sldId id="270" r:id="rId21"/>
    <p:sldId id="271"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46" d="100"/>
          <a:sy n="46" d="100"/>
        </p:scale>
        <p:origin x="113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49746D-4BFC-4E46-9AD4-3072CE932479}" type="datetimeFigureOut">
              <a:rPr lang="en-US" smtClean="0"/>
              <a:t>9/14/2020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68B2E-F443-4868-B186-6293F2C753E9}" type="slidenum">
              <a:rPr lang="en-US" smtClean="0"/>
              <a:t>‹#›</a:t>
            </a:fld>
            <a:endParaRPr lang="en-US"/>
          </a:p>
        </p:txBody>
      </p:sp>
    </p:spTree>
    <p:extLst>
      <p:ext uri="{BB962C8B-B14F-4D97-AF65-F5344CB8AC3E}">
        <p14:creationId xmlns:p14="http://schemas.microsoft.com/office/powerpoint/2010/main" val="3805098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a:t>1.#</a:t>
            </a:r>
          </a:p>
        </p:txBody>
      </p:sp>
      <p:sp>
        <p:nvSpPr>
          <p:cNvPr id="886786" name="Rectangle 2"/>
          <p:cNvSpPr>
            <a:spLocks noGrp="1" noRot="1" noChangeAspect="1" noChangeArrowheads="1" noTextEdit="1"/>
          </p:cNvSpPr>
          <p:nvPr>
            <p:ph type="sldImg"/>
          </p:nvPr>
        </p:nvSpPr>
        <p:spPr>
          <a:ln/>
        </p:spPr>
      </p:sp>
      <p:sp>
        <p:nvSpPr>
          <p:cNvPr id="886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34918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a:t>1.#</a:t>
            </a:r>
          </a:p>
        </p:txBody>
      </p:sp>
      <p:sp>
        <p:nvSpPr>
          <p:cNvPr id="887810" name="Rectangle 2"/>
          <p:cNvSpPr>
            <a:spLocks noGrp="1" noRot="1" noChangeAspect="1" noChangeArrowheads="1" noTextEdit="1"/>
          </p:cNvSpPr>
          <p:nvPr>
            <p:ph type="sldImg"/>
          </p:nvPr>
        </p:nvSpPr>
        <p:spPr>
          <a:ln/>
        </p:spPr>
      </p:sp>
      <p:sp>
        <p:nvSpPr>
          <p:cNvPr id="8878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01764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a:t>1.#</a:t>
            </a:r>
          </a:p>
        </p:txBody>
      </p:sp>
      <p:sp>
        <p:nvSpPr>
          <p:cNvPr id="888834" name="Rectangle 2"/>
          <p:cNvSpPr>
            <a:spLocks noGrp="1" noRot="1" noChangeAspect="1" noChangeArrowheads="1" noTextEdit="1"/>
          </p:cNvSpPr>
          <p:nvPr>
            <p:ph type="sldImg"/>
          </p:nvPr>
        </p:nvSpPr>
        <p:spPr>
          <a:ln/>
        </p:spPr>
      </p:sp>
      <p:sp>
        <p:nvSpPr>
          <p:cNvPr id="8888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85378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ltLang="en-US"/>
              <a:t>1.#</a:t>
            </a:r>
          </a:p>
        </p:txBody>
      </p:sp>
      <p:sp>
        <p:nvSpPr>
          <p:cNvPr id="889858" name="Rectangle 2"/>
          <p:cNvSpPr>
            <a:spLocks noGrp="1" noRot="1" noChangeAspect="1" noChangeArrowheads="1" noTextEdit="1"/>
          </p:cNvSpPr>
          <p:nvPr>
            <p:ph type="sldImg"/>
          </p:nvPr>
        </p:nvSpPr>
        <p:spPr>
          <a:ln/>
        </p:spPr>
      </p:sp>
      <p:sp>
        <p:nvSpPr>
          <p:cNvPr id="8898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61308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5923F103-BC34-4FE4-A40E-EDDEECFDA5D0}" type="datetimeFigureOut">
              <a:rPr lang="en-US" smtClean="0"/>
              <a:pPr/>
              <a:t>9/14/2020</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r>
              <a:rPr lang="en-US"/>
              <a:t>
              </a:t>
            </a:r>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9575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9/14/2020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517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9/14/2020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4081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9/14/2020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1865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9/14/2020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269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9/14/2020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9392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9/14/2020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9261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53086D93-FCAC-47E0-A2EE-787E62CA814C}" type="datetimeFigureOut">
              <a:rPr lang="en-US" smtClean="0"/>
              <a:t>9/14/2020</a:t>
            </a:fld>
            <a:endParaRPr lang="en-US" dirty="0"/>
          </a:p>
        </p:txBody>
      </p:sp>
      <p:sp>
        <p:nvSpPr>
          <p:cNvPr id="5" name="Footer Placeholder 4"/>
          <p:cNvSpPr>
            <a:spLocks noGrp="1"/>
          </p:cNvSpPr>
          <p:nvPr>
            <p:ph type="ftr" sz="quarter" idx="11"/>
          </p:nvPr>
        </p:nvSpPr>
        <p:spPr>
          <a:xfrm>
            <a:off x="516133" y="6387910"/>
            <a:ext cx="3859795" cy="228660"/>
          </a:xfrm>
        </p:spPr>
        <p:txBody>
          <a:bodyPr/>
          <a:lstStyle/>
          <a:p>
            <a:r>
              <a:rPr lang="en-US"/>
              <a:t>
              </a:t>
            </a:r>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19522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9/14/2020</a:t>
            </a:fld>
            <a:endParaRPr lang="en-US" dirty="0"/>
          </a:p>
        </p:txBody>
      </p:sp>
      <p:sp>
        <p:nvSpPr>
          <p:cNvPr id="5" name="Footer Placeholder 4"/>
          <p:cNvSpPr>
            <a:spLocks noGrp="1"/>
          </p:cNvSpPr>
          <p:nvPr>
            <p:ph type="ftr" sz="quarter" idx="11"/>
          </p:nvPr>
        </p:nvSpPr>
        <p:spPr>
          <a:xfrm>
            <a:off x="538546" y="6365498"/>
            <a:ext cx="3859795" cy="228660"/>
          </a:xfrm>
        </p:spPr>
        <p:txBody>
          <a:bodyPr/>
          <a:lstStyle/>
          <a:p>
            <a:r>
              <a:rPr lang="en-US"/>
              <a:t>
              </a:t>
            </a:r>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0787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9/14/2020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984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9/14/2020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570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9/14/2020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902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9/14/2020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442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9/14/2020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6913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7C8D7E02-BCB8-4D50-A234-369438C08659}" type="datetimeFigureOut">
              <a:rPr lang="en-US" smtClean="0"/>
              <a:t>9/14/2020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348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9/14/2020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5785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9/14/2020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228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2BE451C3-0FF4-47C4-B829-773ADF60F88C}" type="datetimeFigureOut">
              <a:rPr lang="en-US" smtClean="0"/>
              <a:t>9/14/2020</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en-US"/>
              <a:t>
              </a:t>
            </a:r>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460455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searchsecurity.techtarget.com/definition/password" TargetMode="External"/><Relationship Id="rId13" Type="http://schemas.openxmlformats.org/officeDocument/2006/relationships/hyperlink" Target="https://searchmobilecomputing.techtarget.com/definition/hot-spot" TargetMode="External"/><Relationship Id="rId3" Type="http://schemas.openxmlformats.org/officeDocument/2006/relationships/hyperlink" Target="https://searchsecurity.techtarget.com/definition/security" TargetMode="External"/><Relationship Id="rId7" Type="http://schemas.openxmlformats.org/officeDocument/2006/relationships/hyperlink" Target="https://searchsecurity.techtarget.com/definition/antimalware" TargetMode="External"/><Relationship Id="rId12" Type="http://schemas.openxmlformats.org/officeDocument/2006/relationships/hyperlink" Target="https://searchsecurity.techtarget.com/definition/spam" TargetMode="External"/><Relationship Id="rId2" Type="http://schemas.openxmlformats.org/officeDocument/2006/relationships/hyperlink" Target="https://searchsecurity.techtarget.com/definition/data-breach" TargetMode="External"/><Relationship Id="rId1" Type="http://schemas.openxmlformats.org/officeDocument/2006/relationships/slideLayout" Target="../slideLayouts/slideLayout2.xml"/><Relationship Id="rId6" Type="http://schemas.openxmlformats.org/officeDocument/2006/relationships/hyperlink" Target="https://searchsecurity.techtarget.com/definition/antivirus-software" TargetMode="External"/><Relationship Id="rId11" Type="http://schemas.openxmlformats.org/officeDocument/2006/relationships/hyperlink" Target="https://searchsoftwarequality.techtarget.com/definition/cookie" TargetMode="External"/><Relationship Id="rId5" Type="http://schemas.openxmlformats.org/officeDocument/2006/relationships/hyperlink" Target="https://searchsecurity.techtarget.com/definition/cracker" TargetMode="External"/><Relationship Id="rId10" Type="http://schemas.openxmlformats.org/officeDocument/2006/relationships/hyperlink" Target="https://searchmobilecomputing.techtarget.com/definition/Global-Positioning-System" TargetMode="External"/><Relationship Id="rId4" Type="http://schemas.openxmlformats.org/officeDocument/2006/relationships/hyperlink" Target="https://searchsecurity.techtarget.com/definition/hacker" TargetMode="External"/><Relationship Id="rId9" Type="http://schemas.openxmlformats.org/officeDocument/2006/relationships/hyperlink" Target="https://whatis.techtarget.com/definition/autofil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computernotes.com/fundamental/introduction-to-computer/what-is-computer" TargetMode="External"/><Relationship Id="rId2" Type="http://schemas.openxmlformats.org/officeDocument/2006/relationships/hyperlink" Target="http://ecomputernotes.com/fundamental/information-technology/what-do-you-mean-by-data-and-inform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0" y="2226503"/>
            <a:ext cx="7309372" cy="2550877"/>
          </a:xfrm>
        </p:spPr>
        <p:txBody>
          <a:bodyPr/>
          <a:lstStyle/>
          <a:p>
            <a:r>
              <a:rPr lang="en-US" b="1" dirty="0"/>
              <a:t>Network Computing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5272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WAN (Wide Area Networks) </a:t>
            </a:r>
          </a:p>
        </p:txBody>
      </p:sp>
      <p:sp>
        <p:nvSpPr>
          <p:cNvPr id="3" name="Content Placeholder 2"/>
          <p:cNvSpPr>
            <a:spLocks noGrp="1"/>
          </p:cNvSpPr>
          <p:nvPr>
            <p:ph idx="1"/>
          </p:nvPr>
        </p:nvSpPr>
        <p:spPr>
          <a:xfrm>
            <a:off x="864382" y="2489200"/>
            <a:ext cx="7647606" cy="4368800"/>
          </a:xfrm>
        </p:spPr>
        <p:txBody>
          <a:bodyPr>
            <a:normAutofit/>
          </a:bodyPr>
          <a:lstStyle/>
          <a:p>
            <a:pPr algn="just"/>
            <a:r>
              <a:rPr lang="en-US" dirty="0"/>
              <a:t>WAN is a telecommunication network. </a:t>
            </a:r>
          </a:p>
          <a:p>
            <a:pPr algn="just"/>
            <a:r>
              <a:rPr lang="en-US" dirty="0"/>
              <a:t>It is simply a LAN of LANs or Network of Networks. </a:t>
            </a:r>
          </a:p>
          <a:p>
            <a:pPr algn="just"/>
            <a:r>
              <a:rPr lang="en-US" dirty="0"/>
              <a:t>WANs connect LANs that may be on opposite sides of a building, across the country or around the world. </a:t>
            </a:r>
          </a:p>
          <a:p>
            <a:pPr algn="just"/>
            <a:r>
              <a:rPr lang="en-US" dirty="0"/>
              <a:t>WANS are characterized by the slowest data communication rates and the largest distances. </a:t>
            </a:r>
          </a:p>
          <a:p>
            <a:pPr algn="just"/>
            <a:r>
              <a:rPr lang="en-US" dirty="0"/>
              <a:t>Computers connected to a Wide Area Networks are often connected through public networks, such as the telephone system. </a:t>
            </a:r>
          </a:p>
          <a:p>
            <a:pPr algn="just"/>
            <a:r>
              <a:rPr lang="en-US" dirty="0"/>
              <a:t>They can also be connected through leased lines or satellites. The largest WAN in existence is the Internet. </a:t>
            </a:r>
          </a:p>
        </p:txBody>
      </p:sp>
    </p:spTree>
    <p:extLst>
      <p:ext uri="{BB962C8B-B14F-4D97-AF65-F5344CB8AC3E}">
        <p14:creationId xmlns:p14="http://schemas.microsoft.com/office/powerpoint/2010/main" val="2293625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WAN</a:t>
            </a:r>
          </a:p>
        </p:txBody>
      </p:sp>
      <p:sp>
        <p:nvSpPr>
          <p:cNvPr id="3" name="Content Placeholder 2"/>
          <p:cNvSpPr>
            <a:spLocks noGrp="1"/>
          </p:cNvSpPr>
          <p:nvPr>
            <p:ph idx="1"/>
          </p:nvPr>
        </p:nvSpPr>
        <p:spPr/>
        <p:txBody>
          <a:bodyPr/>
          <a:lstStyle/>
          <a:p>
            <a:endParaRPr lang="en-US"/>
          </a:p>
        </p:txBody>
      </p:sp>
      <p:pic>
        <p:nvPicPr>
          <p:cNvPr id="5122" name="Picture 2" descr="W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128" y="2305330"/>
            <a:ext cx="6487271" cy="4268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4942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topology</a:t>
            </a:r>
          </a:p>
        </p:txBody>
      </p:sp>
      <p:sp>
        <p:nvSpPr>
          <p:cNvPr id="3" name="Content Placeholder 2"/>
          <p:cNvSpPr>
            <a:spLocks noGrp="1"/>
          </p:cNvSpPr>
          <p:nvPr>
            <p:ph idx="1"/>
          </p:nvPr>
        </p:nvSpPr>
        <p:spPr>
          <a:xfrm>
            <a:off x="864382" y="2489200"/>
            <a:ext cx="8145147" cy="4368800"/>
          </a:xfrm>
        </p:spPr>
        <p:txBody>
          <a:bodyPr/>
          <a:lstStyle/>
          <a:p>
            <a:pPr algn="just"/>
            <a:r>
              <a:rPr lang="en-US" dirty="0"/>
              <a:t>Network topology is the arrangement of the elements of a communication network. </a:t>
            </a:r>
          </a:p>
          <a:p>
            <a:pPr algn="just"/>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113" y="3608662"/>
            <a:ext cx="6389687" cy="217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8195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ltLang="en-US"/>
              <a:t>1.</a:t>
            </a:r>
            <a:fld id="{77EBB767-7F9F-46F5-999C-902B9C4D7102}" type="slidenum">
              <a:rPr lang="en-US" altLang="en-US"/>
              <a:pPr/>
              <a:t>13</a:t>
            </a:fld>
            <a:endParaRPr lang="en-US" altLang="en-US"/>
          </a:p>
        </p:txBody>
      </p:sp>
      <p:sp>
        <p:nvSpPr>
          <p:cNvPr id="865282" name="Line 2"/>
          <p:cNvSpPr>
            <a:spLocks noChangeShapeType="1"/>
          </p:cNvSpPr>
          <p:nvPr/>
        </p:nvSpPr>
        <p:spPr bwMode="auto">
          <a:xfrm>
            <a:off x="152400" y="152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5283" name="Line 3"/>
          <p:cNvSpPr>
            <a:spLocks noChangeShapeType="1"/>
          </p:cNvSpPr>
          <p:nvPr/>
        </p:nvSpPr>
        <p:spPr bwMode="auto">
          <a:xfrm>
            <a:off x="152400" y="990600"/>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5284" name="Text Box 4"/>
          <p:cNvSpPr txBox="1">
            <a:spLocks noChangeArrowheads="1"/>
          </p:cNvSpPr>
          <p:nvPr/>
        </p:nvSpPr>
        <p:spPr bwMode="auto">
          <a:xfrm>
            <a:off x="1084729" y="523255"/>
            <a:ext cx="319029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solidFill>
                  <a:schemeClr val="bg1"/>
                </a:solidFill>
                <a:latin typeface="+mj-lt"/>
              </a:rPr>
              <a:t>Mesh Topology</a:t>
            </a:r>
          </a:p>
        </p:txBody>
      </p:sp>
      <p:sp>
        <p:nvSpPr>
          <p:cNvPr id="865285" name="Line 5"/>
          <p:cNvSpPr>
            <a:spLocks noChangeShapeType="1"/>
          </p:cNvSpPr>
          <p:nvPr/>
        </p:nvSpPr>
        <p:spPr bwMode="auto">
          <a:xfrm>
            <a:off x="152400" y="6248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652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7225" y="1652588"/>
            <a:ext cx="4854575" cy="36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5881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ltLang="en-US"/>
              <a:t>1.</a:t>
            </a:r>
            <a:fld id="{FC8573B5-4514-47BC-BA91-C167984058E3}" type="slidenum">
              <a:rPr lang="en-US" altLang="en-US"/>
              <a:pPr/>
              <a:t>14</a:t>
            </a:fld>
            <a:endParaRPr lang="en-US" altLang="en-US"/>
          </a:p>
        </p:txBody>
      </p:sp>
      <p:sp>
        <p:nvSpPr>
          <p:cNvPr id="866306" name="Line 2"/>
          <p:cNvSpPr>
            <a:spLocks noChangeShapeType="1"/>
          </p:cNvSpPr>
          <p:nvPr/>
        </p:nvSpPr>
        <p:spPr bwMode="auto">
          <a:xfrm>
            <a:off x="152400" y="152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6307" name="Line 3"/>
          <p:cNvSpPr>
            <a:spLocks noChangeShapeType="1"/>
          </p:cNvSpPr>
          <p:nvPr/>
        </p:nvSpPr>
        <p:spPr bwMode="auto">
          <a:xfrm>
            <a:off x="381000" y="995082"/>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6309" name="Line 5"/>
          <p:cNvSpPr>
            <a:spLocks noChangeShapeType="1"/>
          </p:cNvSpPr>
          <p:nvPr/>
        </p:nvSpPr>
        <p:spPr bwMode="auto">
          <a:xfrm>
            <a:off x="152400" y="6248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6631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2100" y="1881188"/>
            <a:ext cx="5905500" cy="314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4"/>
          <p:cNvSpPr txBox="1">
            <a:spLocks noChangeArrowheads="1"/>
          </p:cNvSpPr>
          <p:nvPr/>
        </p:nvSpPr>
        <p:spPr bwMode="auto">
          <a:xfrm>
            <a:off x="1084729" y="523255"/>
            <a:ext cx="288732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solidFill>
                  <a:schemeClr val="bg1"/>
                </a:solidFill>
                <a:latin typeface="+mj-lt"/>
              </a:rPr>
              <a:t>Star Topology</a:t>
            </a:r>
          </a:p>
        </p:txBody>
      </p:sp>
    </p:spTree>
    <p:extLst>
      <p:ext uri="{BB962C8B-B14F-4D97-AF65-F5344CB8AC3E}">
        <p14:creationId xmlns:p14="http://schemas.microsoft.com/office/powerpoint/2010/main" val="1224229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ltLang="en-US"/>
              <a:t>1.</a:t>
            </a:r>
            <a:fld id="{D78F5D72-028E-49DD-A8E7-737AAEF25A85}" type="slidenum">
              <a:rPr lang="en-US" altLang="en-US"/>
              <a:pPr/>
              <a:t>15</a:t>
            </a:fld>
            <a:endParaRPr lang="en-US" altLang="en-US"/>
          </a:p>
        </p:txBody>
      </p:sp>
      <p:sp>
        <p:nvSpPr>
          <p:cNvPr id="867330" name="Line 2"/>
          <p:cNvSpPr>
            <a:spLocks noChangeShapeType="1"/>
          </p:cNvSpPr>
          <p:nvPr/>
        </p:nvSpPr>
        <p:spPr bwMode="auto">
          <a:xfrm>
            <a:off x="152400" y="2286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7331" name="Line 3"/>
          <p:cNvSpPr>
            <a:spLocks noChangeShapeType="1"/>
          </p:cNvSpPr>
          <p:nvPr/>
        </p:nvSpPr>
        <p:spPr bwMode="auto">
          <a:xfrm>
            <a:off x="152400" y="1066800"/>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7333" name="Line 5"/>
          <p:cNvSpPr>
            <a:spLocks noChangeShapeType="1"/>
          </p:cNvSpPr>
          <p:nvPr/>
        </p:nvSpPr>
        <p:spPr bwMode="auto">
          <a:xfrm>
            <a:off x="152400" y="6248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6733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913" y="2362200"/>
            <a:ext cx="7888287" cy="166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4"/>
          <p:cNvSpPr txBox="1">
            <a:spLocks noChangeArrowheads="1"/>
          </p:cNvSpPr>
          <p:nvPr/>
        </p:nvSpPr>
        <p:spPr bwMode="auto">
          <a:xfrm>
            <a:off x="1084729" y="523255"/>
            <a:ext cx="278313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solidFill>
                  <a:schemeClr val="bg1"/>
                </a:solidFill>
                <a:latin typeface="+mj-lt"/>
              </a:rPr>
              <a:t>Bus Topology</a:t>
            </a:r>
          </a:p>
        </p:txBody>
      </p:sp>
    </p:spTree>
    <p:extLst>
      <p:ext uri="{BB962C8B-B14F-4D97-AF65-F5344CB8AC3E}">
        <p14:creationId xmlns:p14="http://schemas.microsoft.com/office/powerpoint/2010/main" val="3872420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r>
              <a:rPr lang="en-US" altLang="en-US"/>
              <a:t>1.</a:t>
            </a:r>
            <a:fld id="{2995C464-0D0C-4050-8872-15FEA78D8615}" type="slidenum">
              <a:rPr lang="en-US" altLang="en-US"/>
              <a:pPr/>
              <a:t>16</a:t>
            </a:fld>
            <a:endParaRPr lang="en-US" altLang="en-US"/>
          </a:p>
        </p:txBody>
      </p:sp>
      <p:sp>
        <p:nvSpPr>
          <p:cNvPr id="868354" name="Line 2"/>
          <p:cNvSpPr>
            <a:spLocks noChangeShapeType="1"/>
          </p:cNvSpPr>
          <p:nvPr/>
        </p:nvSpPr>
        <p:spPr bwMode="auto">
          <a:xfrm>
            <a:off x="152400" y="2286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355" name="Line 3"/>
          <p:cNvSpPr>
            <a:spLocks noChangeShapeType="1"/>
          </p:cNvSpPr>
          <p:nvPr/>
        </p:nvSpPr>
        <p:spPr bwMode="auto">
          <a:xfrm>
            <a:off x="152400" y="1066800"/>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8357" name="Line 5"/>
          <p:cNvSpPr>
            <a:spLocks noChangeShapeType="1"/>
          </p:cNvSpPr>
          <p:nvPr/>
        </p:nvSpPr>
        <p:spPr bwMode="auto">
          <a:xfrm>
            <a:off x="152400" y="6248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6835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3" y="1922463"/>
            <a:ext cx="8593137" cy="309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4"/>
          <p:cNvSpPr txBox="1">
            <a:spLocks noChangeArrowheads="1"/>
          </p:cNvSpPr>
          <p:nvPr/>
        </p:nvSpPr>
        <p:spPr bwMode="auto">
          <a:xfrm>
            <a:off x="1084729" y="523255"/>
            <a:ext cx="299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dirty="0">
                <a:solidFill>
                  <a:schemeClr val="bg1"/>
                </a:solidFill>
                <a:latin typeface="+mj-lt"/>
              </a:rPr>
              <a:t>Ring Topology</a:t>
            </a:r>
          </a:p>
        </p:txBody>
      </p:sp>
    </p:spTree>
    <p:extLst>
      <p:ext uri="{BB962C8B-B14F-4D97-AF65-F5344CB8AC3E}">
        <p14:creationId xmlns:p14="http://schemas.microsoft.com/office/powerpoint/2010/main" val="4056268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panose="02020603050405020304" pitchFamily="18" charset="0"/>
              </a:rPr>
              <a:t>THE INTERNET</a:t>
            </a:r>
            <a:endParaRPr lang="en-US" dirty="0"/>
          </a:p>
        </p:txBody>
      </p:sp>
      <p:sp>
        <p:nvSpPr>
          <p:cNvPr id="3" name="Content Placeholder 2"/>
          <p:cNvSpPr>
            <a:spLocks noGrp="1"/>
          </p:cNvSpPr>
          <p:nvPr>
            <p:ph idx="1"/>
          </p:nvPr>
        </p:nvSpPr>
        <p:spPr>
          <a:xfrm>
            <a:off x="864382" y="2489200"/>
            <a:ext cx="7929994" cy="4193988"/>
          </a:xfrm>
        </p:spPr>
        <p:txBody>
          <a:bodyPr>
            <a:normAutofit/>
          </a:bodyPr>
          <a:lstStyle/>
          <a:p>
            <a:pPr algn="just"/>
            <a:r>
              <a:rPr lang="en-US" sz="2000" dirty="0">
                <a:solidFill>
                  <a:schemeClr val="tx1"/>
                </a:solidFill>
                <a:latin typeface="Times New Roman" panose="02020603050405020304" pitchFamily="18" charset="0"/>
                <a:cs typeface="Times New Roman" panose="02020603050405020304" pitchFamily="18" charset="0"/>
              </a:rPr>
              <a:t>The Internet, sometimes called simply "the Net," is a worldwide system of computer networks.</a:t>
            </a:r>
          </a:p>
          <a:p>
            <a:pPr algn="just"/>
            <a:r>
              <a:rPr lang="en-US" sz="2000" dirty="0">
                <a:solidFill>
                  <a:schemeClr val="tx1"/>
                </a:solidFill>
                <a:latin typeface="Times New Roman" panose="02020603050405020304" pitchFamily="18" charset="0"/>
                <a:cs typeface="Times New Roman" panose="02020603050405020304" pitchFamily="18" charset="0"/>
              </a:rPr>
              <a:t>It is a network of networks in which users at any one computer can, if they have permission, get information from any other computer. </a:t>
            </a:r>
            <a:endParaRPr lang="en-US" altLang="en-US" sz="2000" dirty="0">
              <a:solidFill>
                <a:schemeClr val="tx1"/>
              </a:solidFill>
              <a:latin typeface="Times New Roman" panose="02020603050405020304" pitchFamily="18" charset="0"/>
              <a:cs typeface="Times New Roman" panose="02020603050405020304" pitchFamily="18" charset="0"/>
            </a:endParaRPr>
          </a:p>
          <a:p>
            <a:pPr algn="just"/>
            <a:r>
              <a:rPr lang="en-US" altLang="en-US" sz="2000" dirty="0">
                <a:solidFill>
                  <a:schemeClr val="tx1"/>
                </a:solidFill>
                <a:latin typeface="Times New Roman" panose="02020603050405020304" pitchFamily="18" charset="0"/>
                <a:cs typeface="Times New Roman" panose="02020603050405020304" pitchFamily="18" charset="0"/>
              </a:rPr>
              <a:t>The Internet has revolutionized many aspects of our daily lives. </a:t>
            </a:r>
          </a:p>
          <a:p>
            <a:pPr algn="just"/>
            <a:r>
              <a:rPr lang="en-US" altLang="en-US" sz="2000" dirty="0">
                <a:solidFill>
                  <a:schemeClr val="tx1"/>
                </a:solidFill>
                <a:latin typeface="Times New Roman" panose="02020603050405020304" pitchFamily="18" charset="0"/>
                <a:cs typeface="Times New Roman" panose="02020603050405020304" pitchFamily="18" charset="0"/>
              </a:rPr>
              <a:t>It has affected the way we do business as well as the way we spend our leisure time. </a:t>
            </a:r>
          </a:p>
          <a:p>
            <a:pPr algn="just"/>
            <a:r>
              <a:rPr lang="en-US" altLang="en-US" sz="2000" dirty="0">
                <a:solidFill>
                  <a:schemeClr val="tx1"/>
                </a:solidFill>
                <a:latin typeface="Times New Roman" panose="02020603050405020304" pitchFamily="18" charset="0"/>
                <a:cs typeface="Times New Roman" panose="02020603050405020304" pitchFamily="18" charset="0"/>
              </a:rPr>
              <a:t>The Internet is a communication system that has brought a wealth of information to our fingertips and organized it for our use. </a:t>
            </a:r>
          </a:p>
          <a:p>
            <a:pPr algn="just"/>
            <a:r>
              <a:rPr lang="en-US" sz="2000" dirty="0">
                <a:solidFill>
                  <a:schemeClr val="tx1"/>
                </a:solidFill>
                <a:latin typeface="Times New Roman" panose="02020603050405020304" pitchFamily="18" charset="0"/>
                <a:cs typeface="Times New Roman" panose="02020603050405020304" pitchFamily="18" charset="0"/>
              </a:rPr>
              <a:t>It was conceived by the Advanced Research Projects Agency (</a:t>
            </a:r>
            <a:r>
              <a:rPr lang="en-US" sz="2000" dirty="0" err="1">
                <a:solidFill>
                  <a:schemeClr val="tx1"/>
                </a:solidFill>
                <a:latin typeface="Times New Roman" panose="02020603050405020304" pitchFamily="18" charset="0"/>
                <a:cs typeface="Times New Roman" panose="02020603050405020304" pitchFamily="18" charset="0"/>
              </a:rPr>
              <a:t>ARPA</a:t>
            </a:r>
            <a:r>
              <a:rPr lang="en-US" sz="2000" dirty="0">
                <a:solidFill>
                  <a:schemeClr val="tx1"/>
                </a:solidFill>
                <a:latin typeface="Times New Roman" panose="02020603050405020304" pitchFamily="18" charset="0"/>
                <a:cs typeface="Times New Roman" panose="02020603050405020304" pitchFamily="18" charset="0"/>
              </a:rPr>
              <a:t>) of the U.S. government in 1969 and was first known as the </a:t>
            </a:r>
            <a:r>
              <a:rPr lang="en-US" sz="2000" u="sng" dirty="0">
                <a:solidFill>
                  <a:schemeClr val="tx1"/>
                </a:solidFill>
                <a:latin typeface="Times New Roman" panose="02020603050405020304" pitchFamily="18" charset="0"/>
                <a:cs typeface="Times New Roman" panose="02020603050405020304" pitchFamily="18" charset="0"/>
              </a:rPr>
              <a:t>ARPANet</a:t>
            </a:r>
            <a:r>
              <a:rPr lang="en-US" sz="2000" dirty="0">
                <a:solidFill>
                  <a:schemeClr val="tx1"/>
                </a:solidFill>
                <a:latin typeface="Times New Roman" panose="02020603050405020304" pitchFamily="18" charset="0"/>
                <a:cs typeface="Times New Roman" panose="02020603050405020304" pitchFamily="18" charset="0"/>
              </a:rPr>
              <a:t>. </a:t>
            </a:r>
            <a:endParaRPr lang="en-US" alt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839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INTERNET</a:t>
            </a:r>
          </a:p>
        </p:txBody>
      </p:sp>
      <p:sp>
        <p:nvSpPr>
          <p:cNvPr id="3" name="Content Placeholder 2"/>
          <p:cNvSpPr>
            <a:spLocks noGrp="1"/>
          </p:cNvSpPr>
          <p:nvPr>
            <p:ph idx="1"/>
          </p:nvPr>
        </p:nvSpPr>
        <p:spPr>
          <a:xfrm>
            <a:off x="699247" y="2489200"/>
            <a:ext cx="7960659" cy="3530600"/>
          </a:xfrm>
        </p:spPr>
        <p:txBody>
          <a:bodyPr>
            <a:normAutofit/>
          </a:bodyPr>
          <a:lstStyle/>
          <a:p>
            <a:pPr algn="just"/>
            <a:r>
              <a:rPr lang="en-US" sz="2000" dirty="0"/>
              <a:t>Physically, the Internet uses a portion of the total resources of the currently existing public </a:t>
            </a:r>
            <a:r>
              <a:rPr lang="en-US" sz="2000" u="sng" dirty="0"/>
              <a:t>telecommunication</a:t>
            </a:r>
            <a:r>
              <a:rPr lang="en-US" sz="2000" dirty="0"/>
              <a:t> networks.</a:t>
            </a:r>
          </a:p>
          <a:p>
            <a:pPr algn="just"/>
            <a:r>
              <a:rPr lang="en-US" sz="2000" dirty="0"/>
              <a:t>Technically, what distinguishes the Internet is its use of a set of protocols called Transmission Control Protocol/Internet Protocol (</a:t>
            </a:r>
            <a:r>
              <a:rPr lang="en-US" sz="2000" u="sng" dirty="0"/>
              <a:t>TCP/IP</a:t>
            </a:r>
            <a:r>
              <a:rPr lang="en-US" sz="2000" dirty="0"/>
              <a:t>).</a:t>
            </a:r>
          </a:p>
        </p:txBody>
      </p:sp>
    </p:spTree>
    <p:extLst>
      <p:ext uri="{BB962C8B-B14F-4D97-AF65-F5344CB8AC3E}">
        <p14:creationId xmlns:p14="http://schemas.microsoft.com/office/powerpoint/2010/main" val="3412549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Uses of the Internet</a:t>
            </a:r>
            <a:endParaRPr lang="en-US" dirty="0"/>
          </a:p>
        </p:txBody>
      </p:sp>
      <p:sp>
        <p:nvSpPr>
          <p:cNvPr id="3" name="Content Placeholder 2"/>
          <p:cNvSpPr>
            <a:spLocks noGrp="1"/>
          </p:cNvSpPr>
          <p:nvPr>
            <p:ph idx="1"/>
          </p:nvPr>
        </p:nvSpPr>
        <p:spPr>
          <a:xfrm>
            <a:off x="850935" y="2489199"/>
            <a:ext cx="7822418" cy="4691529"/>
          </a:xfrm>
        </p:spPr>
        <p:txBody>
          <a:bodyPr>
            <a:normAutofit/>
          </a:bodyPr>
          <a:lstStyle/>
          <a:p>
            <a:pPr algn="just"/>
            <a:r>
              <a:rPr lang="en-US" dirty="0">
                <a:solidFill>
                  <a:schemeClr val="tx1"/>
                </a:solidFill>
                <a:latin typeface="Times New Roman" panose="02020603050405020304" pitchFamily="18" charset="0"/>
                <a:cs typeface="Times New Roman" panose="02020603050405020304" pitchFamily="18" charset="0"/>
              </a:rPr>
              <a:t>In general, the Internet can be used to communicate across large or small distances, share information from any place in the world and access information or answers to almost any question in moments.</a:t>
            </a:r>
          </a:p>
          <a:p>
            <a:pPr algn="just"/>
            <a:r>
              <a:rPr lang="en-US" dirty="0">
                <a:solidFill>
                  <a:schemeClr val="tx1"/>
                </a:solidFill>
                <a:latin typeface="Times New Roman" panose="02020603050405020304" pitchFamily="18" charset="0"/>
                <a:cs typeface="Times New Roman" panose="02020603050405020304" pitchFamily="18" charset="0"/>
              </a:rPr>
              <a:t>Some specific examples of how the Internet is used include:</a:t>
            </a:r>
          </a:p>
          <a:p>
            <a:pPr lvl="1"/>
            <a:r>
              <a:rPr lang="en-US" u="sng" dirty="0">
                <a:solidFill>
                  <a:schemeClr val="tx1"/>
                </a:solidFill>
                <a:latin typeface="Times New Roman" panose="02020603050405020304" pitchFamily="18" charset="0"/>
                <a:cs typeface="Times New Roman" panose="02020603050405020304" pitchFamily="18" charset="0"/>
              </a:rPr>
              <a:t>E-mail</a:t>
            </a:r>
            <a:r>
              <a:rPr lang="en-US" dirty="0">
                <a:solidFill>
                  <a:schemeClr val="tx1"/>
                </a:solidFill>
                <a:latin typeface="Times New Roman" panose="02020603050405020304" pitchFamily="18" charset="0"/>
                <a:cs typeface="Times New Roman" panose="02020603050405020304" pitchFamily="18" charset="0"/>
              </a:rPr>
              <a:t> and other forms of communication, such Internet Relay Chat (</a:t>
            </a:r>
            <a:r>
              <a:rPr lang="en-US" u="sng" dirty="0">
                <a:solidFill>
                  <a:schemeClr val="tx1"/>
                </a:solidFill>
                <a:latin typeface="Times New Roman" panose="02020603050405020304" pitchFamily="18" charset="0"/>
                <a:cs typeface="Times New Roman" panose="02020603050405020304" pitchFamily="18" charset="0"/>
              </a:rPr>
              <a:t>IRC</a:t>
            </a:r>
            <a:r>
              <a:rPr lang="en-US" dirty="0">
                <a:solidFill>
                  <a:schemeClr val="tx1"/>
                </a:solidFill>
                <a:latin typeface="Times New Roman" panose="02020603050405020304" pitchFamily="18" charset="0"/>
                <a:cs typeface="Times New Roman" panose="02020603050405020304" pitchFamily="18" charset="0"/>
              </a:rPr>
              <a:t>), </a:t>
            </a:r>
            <a:r>
              <a:rPr lang="en-US" u="sng" dirty="0">
                <a:solidFill>
                  <a:schemeClr val="tx1"/>
                </a:solidFill>
                <a:latin typeface="Times New Roman" panose="02020603050405020304" pitchFamily="18" charset="0"/>
                <a:cs typeface="Times New Roman" panose="02020603050405020304" pitchFamily="18" charset="0"/>
              </a:rPr>
              <a:t>Internet telephony</a:t>
            </a:r>
            <a:r>
              <a:rPr lang="en-US" dirty="0">
                <a:solidFill>
                  <a:schemeClr val="tx1"/>
                </a:solidFill>
                <a:latin typeface="Times New Roman" panose="02020603050405020304" pitchFamily="18" charset="0"/>
                <a:cs typeface="Times New Roman" panose="02020603050405020304" pitchFamily="18" charset="0"/>
              </a:rPr>
              <a:t>, </a:t>
            </a:r>
            <a:r>
              <a:rPr lang="en-US" u="sng" dirty="0">
                <a:solidFill>
                  <a:schemeClr val="tx1"/>
                </a:solidFill>
                <a:latin typeface="Times New Roman" panose="02020603050405020304" pitchFamily="18" charset="0"/>
                <a:cs typeface="Times New Roman" panose="02020603050405020304" pitchFamily="18" charset="0"/>
              </a:rPr>
              <a:t>instant messaging</a:t>
            </a:r>
            <a:r>
              <a:rPr lang="en-US" dirty="0">
                <a:solidFill>
                  <a:schemeClr val="tx1"/>
                </a:solidFill>
                <a:latin typeface="Times New Roman" panose="02020603050405020304" pitchFamily="18" charset="0"/>
                <a:cs typeface="Times New Roman" panose="02020603050405020304" pitchFamily="18" charset="0"/>
              </a:rPr>
              <a:t>, </a:t>
            </a:r>
            <a:r>
              <a:rPr lang="en-US" u="sng" dirty="0">
                <a:solidFill>
                  <a:schemeClr val="tx1"/>
                </a:solidFill>
                <a:latin typeface="Times New Roman" panose="02020603050405020304" pitchFamily="18" charset="0"/>
                <a:cs typeface="Times New Roman" panose="02020603050405020304" pitchFamily="18" charset="0"/>
              </a:rPr>
              <a:t>video conferencing</a:t>
            </a:r>
            <a:r>
              <a:rPr lang="en-US" dirty="0">
                <a:solidFill>
                  <a:schemeClr val="tx1"/>
                </a:solidFill>
                <a:latin typeface="Times New Roman" panose="02020603050405020304" pitchFamily="18" charset="0"/>
                <a:cs typeface="Times New Roman" panose="02020603050405020304" pitchFamily="18" charset="0"/>
              </a:rPr>
              <a:t> and </a:t>
            </a:r>
            <a:r>
              <a:rPr lang="en-US" u="sng" dirty="0">
                <a:solidFill>
                  <a:schemeClr val="tx1"/>
                </a:solidFill>
                <a:latin typeface="Times New Roman" panose="02020603050405020304" pitchFamily="18" charset="0"/>
                <a:cs typeface="Times New Roman" panose="02020603050405020304" pitchFamily="18" charset="0"/>
              </a:rPr>
              <a:t>social media</a:t>
            </a:r>
            <a:r>
              <a:rPr lang="en-US" dirty="0">
                <a:solidFill>
                  <a:schemeClr val="tx1"/>
                </a:solidFill>
                <a:latin typeface="Times New Roman" panose="02020603050405020304" pitchFamily="18" charset="0"/>
                <a:cs typeface="Times New Roman" panose="02020603050405020304" pitchFamily="18" charset="0"/>
              </a:rPr>
              <a:t>; education and self-improvement through access to online degree programs, courses and workshops and</a:t>
            </a:r>
          </a:p>
          <a:p>
            <a:pPr marL="402336" lvl="1" indent="0" algn="just">
              <a:buNone/>
            </a:pPr>
            <a:r>
              <a:rPr lang="en-US" dirty="0">
                <a:solidFill>
                  <a:schemeClr val="tx1"/>
                </a:solidFill>
                <a:latin typeface="Times New Roman" panose="02020603050405020304" pitchFamily="18" charset="0"/>
                <a:cs typeface="Times New Roman" panose="02020603050405020304" pitchFamily="18" charset="0"/>
              </a:rPr>
              <a:t>Searching for jobs -- both the employer and applicant use the Internet to post open positions, apply for jobs and recruit individuals found on social networking sites like </a:t>
            </a:r>
            <a:r>
              <a:rPr lang="en-US" u="sng" dirty="0">
                <a:solidFill>
                  <a:schemeClr val="tx1"/>
                </a:solidFill>
                <a:latin typeface="Times New Roman" panose="02020603050405020304" pitchFamily="18" charset="0"/>
                <a:cs typeface="Times New Roman" panose="02020603050405020304" pitchFamily="18" charset="0"/>
              </a:rPr>
              <a:t>LinkedIn</a:t>
            </a:r>
            <a:r>
              <a:rPr lang="en-US" dirty="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0471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ffectLst>
                  <a:outerShdw blurRad="38100" dist="38100" dir="2700000" algn="tl">
                    <a:srgbClr val="C0C0C0"/>
                  </a:outerShdw>
                </a:effectLst>
                <a:latin typeface="Times" panose="02020603050405020304" pitchFamily="18" charset="0"/>
              </a:rPr>
              <a:t>DATA COMMUNICATIONS</a:t>
            </a:r>
            <a:endParaRPr lang="en-US" dirty="0"/>
          </a:p>
        </p:txBody>
      </p:sp>
      <p:sp>
        <p:nvSpPr>
          <p:cNvPr id="3" name="Content Placeholder 2"/>
          <p:cNvSpPr>
            <a:spLocks noGrp="1"/>
          </p:cNvSpPr>
          <p:nvPr>
            <p:ph idx="1"/>
          </p:nvPr>
        </p:nvSpPr>
        <p:spPr>
          <a:xfrm>
            <a:off x="864382" y="2489200"/>
            <a:ext cx="7768630" cy="3530600"/>
          </a:xfrm>
        </p:spPr>
        <p:txBody>
          <a:bodyPr>
            <a:normAutofit/>
          </a:bodyPr>
          <a:lstStyle/>
          <a:p>
            <a:r>
              <a:rPr lang="en-US" altLang="en-US" sz="2000" i="1" dirty="0">
                <a:effectLst>
                  <a:outerShdw blurRad="38100" dist="38100" dir="2700000" algn="tl">
                    <a:srgbClr val="C0C0C0"/>
                  </a:outerShdw>
                </a:effectLst>
                <a:latin typeface="Times New Roman" panose="02020603050405020304" pitchFamily="18" charset="0"/>
              </a:rPr>
              <a:t>The term </a:t>
            </a:r>
            <a:r>
              <a:rPr lang="en-US" altLang="en-US" sz="2000" i="1" dirty="0">
                <a:solidFill>
                  <a:schemeClr val="hlink"/>
                </a:solidFill>
                <a:effectLst>
                  <a:outerShdw blurRad="38100" dist="38100" dir="2700000" algn="tl">
                    <a:srgbClr val="C0C0C0"/>
                  </a:outerShdw>
                </a:effectLst>
                <a:latin typeface="Times New Roman" panose="02020603050405020304" pitchFamily="18" charset="0"/>
              </a:rPr>
              <a:t>telecommunication</a:t>
            </a:r>
            <a:r>
              <a:rPr lang="en-US" altLang="en-US" sz="2000" i="1" dirty="0">
                <a:effectLst>
                  <a:outerShdw blurRad="38100" dist="38100" dir="2700000" algn="tl">
                    <a:srgbClr val="C0C0C0"/>
                  </a:outerShdw>
                </a:effectLst>
                <a:latin typeface="Times New Roman" panose="02020603050405020304" pitchFamily="18" charset="0"/>
              </a:rPr>
              <a:t> means communication at a distance. </a:t>
            </a:r>
          </a:p>
          <a:p>
            <a:r>
              <a:rPr lang="en-US" altLang="en-US" sz="2000" i="1" dirty="0">
                <a:effectLst>
                  <a:outerShdw blurRad="38100" dist="38100" dir="2700000" algn="tl">
                    <a:srgbClr val="C0C0C0"/>
                  </a:outerShdw>
                </a:effectLst>
                <a:latin typeface="Times New Roman" panose="02020603050405020304" pitchFamily="18" charset="0"/>
              </a:rPr>
              <a:t>The word </a:t>
            </a:r>
            <a:r>
              <a:rPr lang="en-US" altLang="en-US" sz="2000" i="1" dirty="0">
                <a:solidFill>
                  <a:schemeClr val="hlink"/>
                </a:solidFill>
                <a:effectLst>
                  <a:outerShdw blurRad="38100" dist="38100" dir="2700000" algn="tl">
                    <a:srgbClr val="C0C0C0"/>
                  </a:outerShdw>
                </a:effectLst>
                <a:latin typeface="Times New Roman" panose="02020603050405020304" pitchFamily="18" charset="0"/>
              </a:rPr>
              <a:t>data</a:t>
            </a:r>
            <a:r>
              <a:rPr lang="en-US" altLang="en-US" sz="2000" i="1" dirty="0">
                <a:effectLst>
                  <a:outerShdw blurRad="38100" dist="38100" dir="2700000" algn="tl">
                    <a:srgbClr val="C0C0C0"/>
                  </a:outerShdw>
                </a:effectLst>
                <a:latin typeface="Times New Roman" panose="02020603050405020304" pitchFamily="18" charset="0"/>
              </a:rPr>
              <a:t> refers to information presented in whatever form is agreed upon by the parties creating and using the data. </a:t>
            </a:r>
          </a:p>
          <a:p>
            <a:r>
              <a:rPr lang="en-US" altLang="en-US" sz="2000" i="1" dirty="0">
                <a:solidFill>
                  <a:schemeClr val="hlink"/>
                </a:solidFill>
                <a:effectLst>
                  <a:outerShdw blurRad="38100" dist="38100" dir="2700000" algn="tl">
                    <a:srgbClr val="C0C0C0"/>
                  </a:outerShdw>
                </a:effectLst>
                <a:latin typeface="Times New Roman" panose="02020603050405020304" pitchFamily="18" charset="0"/>
              </a:rPr>
              <a:t>Data communications</a:t>
            </a:r>
            <a:r>
              <a:rPr lang="en-US" altLang="en-US" sz="2000" i="1" dirty="0">
                <a:effectLst>
                  <a:outerShdw blurRad="38100" dist="38100" dir="2700000" algn="tl">
                    <a:srgbClr val="C0C0C0"/>
                  </a:outerShdw>
                </a:effectLst>
                <a:latin typeface="Times New Roman" panose="02020603050405020304" pitchFamily="18" charset="0"/>
              </a:rPr>
              <a:t> are the exchange of data between two devices via some form of transmission medium such as a wire cable. </a:t>
            </a:r>
          </a:p>
          <a:p>
            <a:endParaRPr lang="en-US" sz="2000" dirty="0"/>
          </a:p>
        </p:txBody>
      </p:sp>
    </p:spTree>
    <p:extLst>
      <p:ext uri="{BB962C8B-B14F-4D97-AF65-F5344CB8AC3E}">
        <p14:creationId xmlns:p14="http://schemas.microsoft.com/office/powerpoint/2010/main" val="4014851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Security and the Internet</a:t>
            </a:r>
            <a:endParaRPr lang="en-US" dirty="0"/>
          </a:p>
        </p:txBody>
      </p:sp>
      <p:sp>
        <p:nvSpPr>
          <p:cNvPr id="3" name="Content Placeholder 2"/>
          <p:cNvSpPr>
            <a:spLocks noGrp="1"/>
          </p:cNvSpPr>
          <p:nvPr>
            <p:ph idx="1"/>
          </p:nvPr>
        </p:nvSpPr>
        <p:spPr>
          <a:xfrm>
            <a:off x="0" y="2164976"/>
            <a:ext cx="9144000" cy="4693023"/>
          </a:xfrm>
        </p:spPr>
        <p:txBody>
          <a:bodyPr>
            <a:normAutofit fontScale="92500" lnSpcReduction="20000"/>
          </a:bodyPr>
          <a:lstStyle/>
          <a:p>
            <a:pPr algn="just"/>
            <a:r>
              <a:rPr lang="en-US" dirty="0"/>
              <a:t>Large amounts of information, both public and private, is collected across the Internet, opening users up to the risk of </a:t>
            </a:r>
            <a:r>
              <a:rPr lang="en-US" u="sng" dirty="0">
                <a:hlinkClick r:id="rId2"/>
              </a:rPr>
              <a:t>data breaches</a:t>
            </a:r>
            <a:r>
              <a:rPr lang="en-US" dirty="0"/>
              <a:t> and other </a:t>
            </a:r>
            <a:r>
              <a:rPr lang="en-US" u="sng" dirty="0">
                <a:hlinkClick r:id="rId3"/>
              </a:rPr>
              <a:t>security</a:t>
            </a:r>
            <a:r>
              <a:rPr lang="en-US" dirty="0"/>
              <a:t> threats.</a:t>
            </a:r>
          </a:p>
          <a:p>
            <a:r>
              <a:rPr lang="en-US" dirty="0"/>
              <a:t> </a:t>
            </a:r>
            <a:r>
              <a:rPr lang="en-US" u="sng" dirty="0">
                <a:hlinkClick r:id="rId4"/>
              </a:rPr>
              <a:t>Hackers</a:t>
            </a:r>
            <a:r>
              <a:rPr lang="en-US" dirty="0"/>
              <a:t> and </a:t>
            </a:r>
            <a:r>
              <a:rPr lang="en-US" u="sng" dirty="0">
                <a:hlinkClick r:id="rId5"/>
              </a:rPr>
              <a:t>crackers</a:t>
            </a:r>
            <a:r>
              <a:rPr lang="en-US" dirty="0"/>
              <a:t> can break into networks and systems and steal information such as login information or bank and credit card account records. </a:t>
            </a:r>
          </a:p>
          <a:p>
            <a:r>
              <a:rPr lang="en-US" dirty="0"/>
              <a:t>Some steps that can be taken to protect online privacy include:</a:t>
            </a:r>
          </a:p>
          <a:p>
            <a:pPr lvl="1"/>
            <a:r>
              <a:rPr lang="en-US" dirty="0"/>
              <a:t>Installing </a:t>
            </a:r>
            <a:r>
              <a:rPr lang="en-US" u="sng" dirty="0">
                <a:hlinkClick r:id="rId6"/>
              </a:rPr>
              <a:t>antivirus</a:t>
            </a:r>
            <a:r>
              <a:rPr lang="en-US" dirty="0"/>
              <a:t> and </a:t>
            </a:r>
            <a:r>
              <a:rPr lang="en-US" u="sng" dirty="0">
                <a:hlinkClick r:id="rId7"/>
              </a:rPr>
              <a:t>antimalware</a:t>
            </a:r>
            <a:endParaRPr lang="en-US" dirty="0"/>
          </a:p>
          <a:p>
            <a:pPr lvl="1"/>
            <a:r>
              <a:rPr lang="en-US" dirty="0"/>
              <a:t>Creating difficult, varied </a:t>
            </a:r>
            <a:r>
              <a:rPr lang="en-US" u="sng" dirty="0">
                <a:hlinkClick r:id="rId8"/>
              </a:rPr>
              <a:t>passwords</a:t>
            </a:r>
            <a:r>
              <a:rPr lang="en-US" dirty="0"/>
              <a:t> that are impossible to guess.</a:t>
            </a:r>
          </a:p>
          <a:p>
            <a:pPr lvl="1"/>
            <a:r>
              <a:rPr lang="en-US" dirty="0"/>
              <a:t>Making all social media accounts private.</a:t>
            </a:r>
          </a:p>
          <a:p>
            <a:pPr lvl="1"/>
            <a:r>
              <a:rPr lang="en-US" dirty="0"/>
              <a:t>Deactivating </a:t>
            </a:r>
            <a:r>
              <a:rPr lang="en-US" u="sng" dirty="0">
                <a:hlinkClick r:id="rId9"/>
              </a:rPr>
              <a:t>autofill</a:t>
            </a:r>
            <a:r>
              <a:rPr lang="en-US" dirty="0"/>
              <a:t>.</a:t>
            </a:r>
          </a:p>
          <a:p>
            <a:pPr lvl="1"/>
            <a:r>
              <a:rPr lang="en-US" dirty="0"/>
              <a:t>Turning off the device's </a:t>
            </a:r>
            <a:r>
              <a:rPr lang="en-US" u="sng" dirty="0">
                <a:hlinkClick r:id="rId10"/>
              </a:rPr>
              <a:t>GPS</a:t>
            </a:r>
            <a:r>
              <a:rPr lang="en-US" dirty="0"/>
              <a:t>.</a:t>
            </a:r>
          </a:p>
          <a:p>
            <a:pPr lvl="1"/>
            <a:r>
              <a:rPr lang="en-US" dirty="0"/>
              <a:t>Updating </a:t>
            </a:r>
            <a:r>
              <a:rPr lang="en-US" u="sng" dirty="0">
                <a:hlinkClick r:id="rId11"/>
              </a:rPr>
              <a:t>cookies</a:t>
            </a:r>
            <a:r>
              <a:rPr lang="en-US" dirty="0"/>
              <a:t> so an alert is sent anytime a cookie is installed.</a:t>
            </a:r>
          </a:p>
          <a:p>
            <a:pPr lvl="1"/>
            <a:r>
              <a:rPr lang="en-US" dirty="0"/>
              <a:t>Logging out of accounts instead of just closing the tab or window.</a:t>
            </a:r>
          </a:p>
          <a:p>
            <a:pPr lvl="1"/>
            <a:r>
              <a:rPr lang="en-US" dirty="0"/>
              <a:t>Using caution with </a:t>
            </a:r>
            <a:r>
              <a:rPr lang="en-US" u="sng" dirty="0">
                <a:hlinkClick r:id="rId12"/>
              </a:rPr>
              <a:t>spam emails</a:t>
            </a:r>
            <a:r>
              <a:rPr lang="en-US" dirty="0"/>
              <a:t> and never opening or downloading content from unknown sources.</a:t>
            </a:r>
          </a:p>
          <a:p>
            <a:pPr lvl="1"/>
            <a:r>
              <a:rPr lang="en-US" dirty="0"/>
              <a:t>Using caution when accessing public Wi-Fi or </a:t>
            </a:r>
            <a:r>
              <a:rPr lang="en-US" dirty="0">
                <a:hlinkClick r:id="rId13"/>
              </a:rPr>
              <a:t>hotspots</a:t>
            </a:r>
            <a:r>
              <a:rPr lang="en-US" dirty="0"/>
              <a:t>.</a:t>
            </a:r>
          </a:p>
        </p:txBody>
      </p:sp>
    </p:spTree>
    <p:extLst>
      <p:ext uri="{BB962C8B-B14F-4D97-AF65-F5344CB8AC3E}">
        <p14:creationId xmlns:p14="http://schemas.microsoft.com/office/powerpoint/2010/main" val="3382896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World Wide Web (WWW)</a:t>
            </a:r>
          </a:p>
        </p:txBody>
      </p:sp>
      <p:sp>
        <p:nvSpPr>
          <p:cNvPr id="3" name="Content Placeholder 2"/>
          <p:cNvSpPr>
            <a:spLocks noGrp="1"/>
          </p:cNvSpPr>
          <p:nvPr>
            <p:ph idx="1"/>
          </p:nvPr>
        </p:nvSpPr>
        <p:spPr>
          <a:xfrm>
            <a:off x="864382" y="2489200"/>
            <a:ext cx="8172042" cy="4368800"/>
          </a:xfrm>
        </p:spPr>
        <p:txBody>
          <a:bodyPr/>
          <a:lstStyle/>
          <a:p>
            <a:pPr algn="just"/>
            <a:r>
              <a:rPr lang="en-US" b="1" dirty="0"/>
              <a:t>The Web</a:t>
            </a:r>
            <a:r>
              <a:rPr lang="en-US" dirty="0"/>
              <a:t>, is an information system where documents and other web resources are identified by Uniform Resource Locators (URLs, such as </a:t>
            </a:r>
            <a:r>
              <a:rPr lang="en-US" i="1" dirty="0"/>
              <a:t>https://</a:t>
            </a:r>
            <a:r>
              <a:rPr lang="en-US" i="1" dirty="0" err="1"/>
              <a:t>www.example.com</a:t>
            </a:r>
            <a:r>
              <a:rPr lang="en-US" i="1" dirty="0"/>
              <a:t>/</a:t>
            </a:r>
            <a:r>
              <a:rPr lang="en-US" dirty="0"/>
              <a:t>)</a:t>
            </a:r>
          </a:p>
          <a:p>
            <a:pPr algn="just"/>
            <a:r>
              <a:rPr lang="en-US" dirty="0"/>
              <a:t>They may be interlinked by hypertext, and are accessible over the Internet.</a:t>
            </a:r>
          </a:p>
          <a:p>
            <a:pPr algn="just"/>
            <a:r>
              <a:rPr lang="en-US" dirty="0"/>
              <a:t>The resources of the WWW may be accessed by users by a software application called a </a:t>
            </a:r>
            <a:r>
              <a:rPr lang="en-US" i="1" dirty="0"/>
              <a:t>web browser.</a:t>
            </a:r>
          </a:p>
          <a:p>
            <a:pPr algn="just"/>
            <a:r>
              <a:rPr lang="en-US" dirty="0"/>
              <a:t> Tim Berners-Lee invented the World Wide Web in 1989</a:t>
            </a:r>
            <a:endParaRPr lang="en-US" i="1" dirty="0"/>
          </a:p>
          <a:p>
            <a:pPr algn="just"/>
            <a:r>
              <a:rPr lang="en-US" dirty="0"/>
              <a:t>Difference between Internet and www?</a:t>
            </a:r>
          </a:p>
        </p:txBody>
      </p:sp>
    </p:spTree>
    <p:extLst>
      <p:ext uri="{BB962C8B-B14F-4D97-AF65-F5344CB8AC3E}">
        <p14:creationId xmlns:p14="http://schemas.microsoft.com/office/powerpoint/2010/main" val="1125970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Applications</a:t>
            </a:r>
          </a:p>
        </p:txBody>
      </p:sp>
      <p:sp>
        <p:nvSpPr>
          <p:cNvPr id="3" name="Content Placeholder 2"/>
          <p:cNvSpPr>
            <a:spLocks noGrp="1"/>
          </p:cNvSpPr>
          <p:nvPr>
            <p:ph idx="1"/>
          </p:nvPr>
        </p:nvSpPr>
        <p:spPr>
          <a:xfrm>
            <a:off x="864381" y="2111189"/>
            <a:ext cx="8158595" cy="4612340"/>
          </a:xfrm>
        </p:spPr>
        <p:txBody>
          <a:bodyPr>
            <a:normAutofit/>
          </a:bodyPr>
          <a:lstStyle/>
          <a:p>
            <a:r>
              <a:rPr lang="en-US" b="1" dirty="0"/>
              <a:t>Examples of Network Applications</a:t>
            </a:r>
          </a:p>
          <a:p>
            <a:pPr lvl="1"/>
            <a:r>
              <a:rPr lang="en-US" sz="1800" dirty="0"/>
              <a:t>E-mail</a:t>
            </a:r>
          </a:p>
          <a:p>
            <a:pPr lvl="1"/>
            <a:r>
              <a:rPr lang="en-US" sz="1800" dirty="0"/>
              <a:t>The Web</a:t>
            </a:r>
          </a:p>
          <a:p>
            <a:pPr lvl="1"/>
            <a:r>
              <a:rPr lang="en-US" sz="1800" dirty="0"/>
              <a:t>Instant Messaging</a:t>
            </a:r>
          </a:p>
          <a:p>
            <a:pPr lvl="1"/>
            <a:r>
              <a:rPr lang="en-US" sz="1800" dirty="0"/>
              <a:t>Remote login </a:t>
            </a:r>
          </a:p>
          <a:p>
            <a:pPr lvl="1"/>
            <a:r>
              <a:rPr lang="en-US" sz="1800" dirty="0"/>
              <a:t>File sharing</a:t>
            </a:r>
          </a:p>
          <a:p>
            <a:pPr lvl="1"/>
            <a:r>
              <a:rPr lang="en-US" sz="1800" dirty="0"/>
              <a:t>File Transfer between two accounts on two computers (FTP)</a:t>
            </a:r>
          </a:p>
          <a:p>
            <a:pPr lvl="1"/>
            <a:r>
              <a:rPr lang="en-US" sz="1800" dirty="0"/>
              <a:t>Multi-user networked games</a:t>
            </a:r>
          </a:p>
          <a:p>
            <a:pPr lvl="1"/>
            <a:r>
              <a:rPr lang="en-US" sz="1800" dirty="0"/>
              <a:t>Streaming stored video clips</a:t>
            </a:r>
          </a:p>
          <a:p>
            <a:pPr lvl="1"/>
            <a:r>
              <a:rPr lang="en-US" sz="1800" dirty="0"/>
              <a:t>Internet Phone</a:t>
            </a:r>
          </a:p>
          <a:p>
            <a:pPr lvl="1"/>
            <a:r>
              <a:rPr lang="en-US" sz="1800" dirty="0"/>
              <a:t>Real time video conferencing</a:t>
            </a:r>
            <a:endParaRPr lang="en-US" sz="1800" b="1" dirty="0"/>
          </a:p>
        </p:txBody>
      </p:sp>
    </p:spTree>
    <p:extLst>
      <p:ext uri="{BB962C8B-B14F-4D97-AF65-F5344CB8AC3E}">
        <p14:creationId xmlns:p14="http://schemas.microsoft.com/office/powerpoint/2010/main" val="3831748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309842" cy="709865"/>
          </a:xfrm>
        </p:spPr>
        <p:txBody>
          <a:bodyPr/>
          <a:lstStyle/>
          <a:p>
            <a:r>
              <a:rPr lang="en-US" altLang="en-US" i="1" dirty="0">
                <a:latin typeface="Times New Roman" panose="02020603050405020304" pitchFamily="18" charset="0"/>
              </a:rPr>
              <a:t>Five components of data communication</a:t>
            </a:r>
            <a:endParaRPr lang="en-US" dirty="0"/>
          </a:p>
        </p:txBody>
      </p:sp>
      <p:sp>
        <p:nvSpPr>
          <p:cNvPr id="3" name="Content Placeholder 2"/>
          <p:cNvSpPr>
            <a:spLocks noGrp="1"/>
          </p:cNvSpPr>
          <p:nvPr>
            <p:ph idx="1"/>
          </p:nvPr>
        </p:nvSpPr>
        <p:spPr/>
        <p:txBody>
          <a:bodyPr/>
          <a:lstStyle/>
          <a:p>
            <a:endParaRPr lang="en-US"/>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638" y="2593975"/>
            <a:ext cx="7065962" cy="182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9335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336736" cy="709865"/>
          </a:xfrm>
        </p:spPr>
        <p:txBody>
          <a:bodyPr/>
          <a:lstStyle/>
          <a:p>
            <a:r>
              <a:rPr lang="en-US" altLang="en-US" i="1" dirty="0">
                <a:latin typeface="Times New Roman" panose="02020603050405020304" pitchFamily="18" charset="0"/>
              </a:rPr>
              <a:t>Data flow (simplex, half-duplex, and full-duplex</a:t>
            </a:r>
            <a:endParaRPr lang="en-US" dirty="0"/>
          </a:p>
        </p:txBody>
      </p:sp>
      <p:sp>
        <p:nvSpPr>
          <p:cNvPr id="3" name="Content Placeholder 2"/>
          <p:cNvSpPr>
            <a:spLocks noGrp="1"/>
          </p:cNvSpPr>
          <p:nvPr>
            <p:ph idx="1"/>
          </p:nvPr>
        </p:nvSpPr>
        <p:spPr/>
        <p:txBody>
          <a:bodyPr/>
          <a:lstStyle/>
          <a:p>
            <a:endParaRPr lang="en-US"/>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9488" y="1978400"/>
            <a:ext cx="64897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8116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ffectLst>
                  <a:outerShdw blurRad="38100" dist="38100" dir="2700000" algn="tl">
                    <a:srgbClr val="C0C0C0"/>
                  </a:outerShdw>
                </a:effectLst>
                <a:latin typeface="Times" panose="02020603050405020304" pitchFamily="18" charset="0"/>
              </a:rPr>
              <a:t>NETWORKS</a:t>
            </a:r>
            <a:endParaRPr lang="en-US" dirty="0"/>
          </a:p>
        </p:txBody>
      </p:sp>
      <p:sp>
        <p:nvSpPr>
          <p:cNvPr id="3" name="Content Placeholder 2"/>
          <p:cNvSpPr>
            <a:spLocks noGrp="1"/>
          </p:cNvSpPr>
          <p:nvPr>
            <p:ph idx="1"/>
          </p:nvPr>
        </p:nvSpPr>
        <p:spPr>
          <a:xfrm>
            <a:off x="864381" y="2489200"/>
            <a:ext cx="8010677" cy="3530600"/>
          </a:xfrm>
        </p:spPr>
        <p:txBody>
          <a:bodyPr>
            <a:normAutofit lnSpcReduction="10000"/>
          </a:bodyPr>
          <a:lstStyle/>
          <a:p>
            <a:pPr algn="just"/>
            <a:r>
              <a:rPr lang="en-US" altLang="en-US" sz="24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A </a:t>
            </a:r>
            <a:r>
              <a:rPr lang="en-US" altLang="en-US" sz="2400" dirty="0">
                <a:solidFill>
                  <a:schemeClr val="hlink"/>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network</a:t>
            </a:r>
            <a:r>
              <a:rPr lang="en-US" altLang="en-US" sz="24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is a set of devices (often referred to as </a:t>
            </a:r>
            <a:r>
              <a:rPr lang="en-US" altLang="en-US" sz="2400" dirty="0">
                <a:solidFill>
                  <a:schemeClr val="hlink"/>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nodes</a:t>
            </a:r>
            <a:r>
              <a:rPr lang="en-US" altLang="en-US" sz="24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connected by communication </a:t>
            </a:r>
            <a:r>
              <a:rPr lang="en-US" altLang="en-US" sz="2400" dirty="0">
                <a:solidFill>
                  <a:schemeClr val="hlink"/>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links</a:t>
            </a:r>
            <a:r>
              <a:rPr lang="en-US" altLang="en-US" sz="24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 </a:t>
            </a:r>
          </a:p>
          <a:p>
            <a:pPr algn="just"/>
            <a:r>
              <a:rPr lang="en-US" altLang="en-US" sz="24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A node can be a computer, printer, or any other device capable of sending and/or receiving data generated by other nodes on the network.</a:t>
            </a:r>
          </a:p>
          <a:p>
            <a:pPr algn="just"/>
            <a:r>
              <a:rPr lang="en-US" sz="2400" dirty="0">
                <a:latin typeface="Times New Roman" panose="02020603050405020304" pitchFamily="18" charset="0"/>
                <a:cs typeface="Times New Roman" panose="02020603050405020304" pitchFamily="18" charset="0"/>
              </a:rPr>
              <a:t>Two devices are in network if a process in one device is able to exchange </a:t>
            </a:r>
            <a:r>
              <a:rPr lang="en-US" sz="2400" dirty="0">
                <a:latin typeface="Times New Roman" panose="02020603050405020304" pitchFamily="18" charset="0"/>
                <a:cs typeface="Times New Roman" panose="02020603050405020304" pitchFamily="18" charset="0"/>
                <a:hlinkClick r:id="rId2" tooltip="information"/>
              </a:rPr>
              <a:t>information</a:t>
            </a:r>
            <a:r>
              <a:rPr lang="en-US" sz="2400" dirty="0">
                <a:latin typeface="Times New Roman" panose="02020603050405020304" pitchFamily="18" charset="0"/>
                <a:cs typeface="Times New Roman" panose="02020603050405020304" pitchFamily="18" charset="0"/>
              </a:rPr>
              <a:t> with a process in another device. </a:t>
            </a:r>
          </a:p>
          <a:p>
            <a:pPr algn="just"/>
            <a:r>
              <a:rPr lang="en-US" sz="2400" dirty="0">
                <a:latin typeface="Times New Roman" panose="02020603050405020304" pitchFamily="18" charset="0"/>
                <a:cs typeface="Times New Roman" panose="02020603050405020304" pitchFamily="18" charset="0"/>
              </a:rPr>
              <a:t>A network is consist of group of </a:t>
            </a:r>
            <a:r>
              <a:rPr lang="en-US" sz="2400" dirty="0">
                <a:latin typeface="Times New Roman" panose="02020603050405020304" pitchFamily="18" charset="0"/>
                <a:cs typeface="Times New Roman" panose="02020603050405020304" pitchFamily="18" charset="0"/>
                <a:hlinkClick r:id="rId3" tooltip="Computer is an electronic device that is designed to work with Information."/>
              </a:rPr>
              <a:t>computer</a:t>
            </a:r>
            <a:r>
              <a:rPr lang="en-US" sz="2400" dirty="0">
                <a:latin typeface="Times New Roman" panose="02020603050405020304" pitchFamily="18" charset="0"/>
                <a:cs typeface="Times New Roman" panose="02020603050405020304" pitchFamily="18" charset="0"/>
              </a:rPr>
              <a:t> systems, servers, networking devices are linked together to share resources</a:t>
            </a:r>
            <a:endParaRPr lang="en-US" altLang="en-US" sz="2400" dirty="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4951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TYPES OF NETWORKS</a:t>
            </a:r>
          </a:p>
        </p:txBody>
      </p:sp>
      <p:sp>
        <p:nvSpPr>
          <p:cNvPr id="3" name="Content Placeholder 2"/>
          <p:cNvSpPr>
            <a:spLocks noGrp="1"/>
          </p:cNvSpPr>
          <p:nvPr>
            <p:ph idx="1"/>
          </p:nvPr>
        </p:nvSpPr>
        <p:spPr>
          <a:xfrm>
            <a:off x="864381" y="2489200"/>
            <a:ext cx="7728290" cy="4261224"/>
          </a:xfrm>
        </p:spPr>
        <p:txBody>
          <a:bodyPr/>
          <a:lstStyle/>
          <a:p>
            <a:pPr algn="just"/>
            <a:r>
              <a:rPr lang="en-US" b="1" dirty="0"/>
              <a:t>Computer Networks</a:t>
            </a:r>
            <a:r>
              <a:rPr lang="en-US" dirty="0"/>
              <a:t> fall into three classes regarding the size, distance and the structure namely: </a:t>
            </a:r>
          </a:p>
          <a:p>
            <a:pPr lvl="1" algn="just"/>
            <a:r>
              <a:rPr lang="en-US" dirty="0"/>
              <a:t>LAN (Local Area Network), </a:t>
            </a:r>
          </a:p>
          <a:p>
            <a:pPr lvl="1" algn="just"/>
            <a:r>
              <a:rPr lang="en-US" dirty="0"/>
              <a:t>MAN (Metropolitan Area Network), </a:t>
            </a:r>
          </a:p>
          <a:p>
            <a:pPr lvl="1" algn="just"/>
            <a:r>
              <a:rPr lang="en-US" dirty="0"/>
              <a:t>WAN (Wide Area Network)</a:t>
            </a:r>
          </a:p>
          <a:p>
            <a:pPr algn="just"/>
            <a:endParaRPr lang="en-US" dirty="0">
              <a:latin typeface="Times New Roman" panose="02020603050405020304" pitchFamily="18" charset="0"/>
              <a:cs typeface="Times New Roman" panose="02020603050405020304" pitchFamily="18" charset="0"/>
            </a:endParaRPr>
          </a:p>
        </p:txBody>
      </p:sp>
      <p:pic>
        <p:nvPicPr>
          <p:cNvPr id="1026" name="Picture 2" descr="Network Classifi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527" y="4454617"/>
            <a:ext cx="7388225" cy="1787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485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 (Local Area Network)</a:t>
            </a:r>
            <a:endParaRPr lang="en-US" dirty="0"/>
          </a:p>
        </p:txBody>
      </p:sp>
      <p:sp>
        <p:nvSpPr>
          <p:cNvPr id="3" name="Content Placeholder 2"/>
          <p:cNvSpPr>
            <a:spLocks noGrp="1"/>
          </p:cNvSpPr>
          <p:nvPr>
            <p:ph idx="1"/>
          </p:nvPr>
        </p:nvSpPr>
        <p:spPr>
          <a:xfrm>
            <a:off x="864382" y="2299447"/>
            <a:ext cx="8077912" cy="4450977"/>
          </a:xfrm>
        </p:spPr>
        <p:txBody>
          <a:bodyPr>
            <a:normAutofit/>
          </a:bodyPr>
          <a:lstStyle/>
          <a:p>
            <a:pPr algn="just"/>
            <a:r>
              <a:rPr lang="en-US" sz="2000" dirty="0"/>
              <a:t>A LAN</a:t>
            </a:r>
            <a:r>
              <a:rPr lang="en-US" sz="2000" b="1" dirty="0"/>
              <a:t> </a:t>
            </a:r>
            <a:r>
              <a:rPr lang="en-US" sz="2000" dirty="0"/>
              <a:t>is a privately owned computer </a:t>
            </a:r>
            <a:r>
              <a:rPr lang="en-US" sz="2000" b="1" dirty="0"/>
              <a:t>network</a:t>
            </a:r>
            <a:r>
              <a:rPr lang="en-US" sz="2000" dirty="0"/>
              <a:t> covering a </a:t>
            </a:r>
            <a:r>
              <a:rPr lang="en-US" sz="2000" b="1" dirty="0"/>
              <a:t>small Networks geographical area,</a:t>
            </a:r>
            <a:r>
              <a:rPr lang="en-US" sz="2000" dirty="0"/>
              <a:t> like a home, office, or groups of buildings e.g. a school Network. </a:t>
            </a:r>
          </a:p>
          <a:p>
            <a:pPr algn="just"/>
            <a:r>
              <a:rPr lang="en-US" sz="2000" dirty="0"/>
              <a:t>It is used to connect the computers and other network devices so that the devices can communicate with each other to share the resources.</a:t>
            </a:r>
          </a:p>
          <a:p>
            <a:pPr algn="just"/>
            <a:r>
              <a:rPr lang="en-US" sz="2000" dirty="0"/>
              <a:t>The size of LAN is usually small. The various devices in LAN are connected to central devices called Hub or Switch using a cable.</a:t>
            </a:r>
          </a:p>
          <a:p>
            <a:pPr marL="0" indent="0" algn="just">
              <a:buNone/>
            </a:pPr>
            <a:endParaRPr lang="en-US" sz="2000" dirty="0"/>
          </a:p>
        </p:txBody>
      </p:sp>
    </p:spTree>
    <p:extLst>
      <p:ext uri="{BB962C8B-B14F-4D97-AF65-F5344CB8AC3E}">
        <p14:creationId xmlns:p14="http://schemas.microsoft.com/office/powerpoint/2010/main" val="3576477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69" y="927098"/>
            <a:ext cx="6691277" cy="709865"/>
          </a:xfrm>
        </p:spPr>
        <p:txBody>
          <a:bodyPr/>
          <a:lstStyle/>
          <a:p>
            <a:r>
              <a:rPr lang="en-US" b="1" dirty="0"/>
              <a:t>MAN (Metropolitan Area Networks)</a:t>
            </a:r>
            <a:endParaRPr lang="en-US" dirty="0"/>
          </a:p>
        </p:txBody>
      </p:sp>
      <p:sp>
        <p:nvSpPr>
          <p:cNvPr id="3" name="Content Placeholder 2"/>
          <p:cNvSpPr>
            <a:spLocks noGrp="1"/>
          </p:cNvSpPr>
          <p:nvPr>
            <p:ph idx="1"/>
          </p:nvPr>
        </p:nvSpPr>
        <p:spPr>
          <a:xfrm>
            <a:off x="864381" y="2489200"/>
            <a:ext cx="7432453" cy="3911600"/>
          </a:xfrm>
        </p:spPr>
        <p:txBody>
          <a:bodyPr/>
          <a:lstStyle/>
          <a:p>
            <a:pPr algn="just"/>
            <a:r>
              <a:rPr lang="en-US" b="1" dirty="0"/>
              <a:t>MAN</a:t>
            </a:r>
            <a:r>
              <a:rPr lang="en-US" dirty="0"/>
              <a:t> is larger than a local area network and as its name implies, covers the area of a single city. </a:t>
            </a:r>
          </a:p>
          <a:p>
            <a:pPr algn="just"/>
            <a:r>
              <a:rPr lang="en-US" dirty="0" err="1"/>
              <a:t>MANs</a:t>
            </a:r>
            <a:r>
              <a:rPr lang="en-US" dirty="0"/>
              <a:t> rarely extend beyond 100 KM and frequently comprise a combination of different hardware and transmission media.</a:t>
            </a:r>
          </a:p>
          <a:p>
            <a:pPr algn="just"/>
            <a:r>
              <a:rPr lang="en-US" dirty="0"/>
              <a:t> It can be single network such as a cable TV network, or it is a means of connecting a number of LANs into a larger network so that resources can be shared LAN to LAN as well as device to device.</a:t>
            </a:r>
          </a:p>
          <a:p>
            <a:pPr algn="just"/>
            <a:r>
              <a:rPr lang="en-US" dirty="0" err="1"/>
              <a:t>MANs</a:t>
            </a:r>
            <a:r>
              <a:rPr lang="en-US" dirty="0"/>
              <a:t> are usually owned by large organizations to interconnect its various branches across a city.</a:t>
            </a:r>
          </a:p>
          <a:p>
            <a:pPr algn="just"/>
            <a:endParaRPr lang="en-US" dirty="0"/>
          </a:p>
        </p:txBody>
      </p:sp>
    </p:spTree>
    <p:extLst>
      <p:ext uri="{BB962C8B-B14F-4D97-AF65-F5344CB8AC3E}">
        <p14:creationId xmlns:p14="http://schemas.microsoft.com/office/powerpoint/2010/main" val="2779358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t>
            </a:r>
          </a:p>
        </p:txBody>
      </p:sp>
      <p:sp>
        <p:nvSpPr>
          <p:cNvPr id="3" name="Content Placeholder 2"/>
          <p:cNvSpPr>
            <a:spLocks noGrp="1"/>
          </p:cNvSpPr>
          <p:nvPr>
            <p:ph idx="1"/>
          </p:nvPr>
        </p:nvSpPr>
        <p:spPr/>
        <p:txBody>
          <a:bodyPr/>
          <a:lstStyle/>
          <a:p>
            <a:endParaRPr lang="en-US" dirty="0"/>
          </a:p>
        </p:txBody>
      </p:sp>
      <p:pic>
        <p:nvPicPr>
          <p:cNvPr id="4098" name="Picture 2" descr="Metropolitan Area Network (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82" y="2397123"/>
            <a:ext cx="8366890" cy="4151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988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10534</TotalTime>
  <Words>1110</Words>
  <Application>Microsoft Office PowerPoint</Application>
  <PresentationFormat>On-screen Show (4:3)</PresentationFormat>
  <Paragraphs>96</Paragraphs>
  <Slides>22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Century Gothic</vt:lpstr>
      <vt:lpstr>Times</vt:lpstr>
      <vt:lpstr>Times New Roman</vt:lpstr>
      <vt:lpstr>Wingdings 3</vt:lpstr>
      <vt:lpstr>Ion Boardroom</vt:lpstr>
      <vt:lpstr>Network Computing</vt:lpstr>
      <vt:lpstr>DATA COMMUNICATIONS</vt:lpstr>
      <vt:lpstr>Five components of data communication</vt:lpstr>
      <vt:lpstr>Data flow (simplex, half-duplex, and full-duplex</vt:lpstr>
      <vt:lpstr>NETWORKS</vt:lpstr>
      <vt:lpstr>TYPES OF NETWORKS</vt:lpstr>
      <vt:lpstr>LAN (Local Area Network)</vt:lpstr>
      <vt:lpstr>MAN (Metropolitan Area Networks)</vt:lpstr>
      <vt:lpstr>MAN</vt:lpstr>
      <vt:lpstr>WAN (Wide Area Networks) </vt:lpstr>
      <vt:lpstr>WAN</vt:lpstr>
      <vt:lpstr>Network topology</vt:lpstr>
      <vt:lpstr>PowerPoint Presentation</vt:lpstr>
      <vt:lpstr>PowerPoint Presentation</vt:lpstr>
      <vt:lpstr>PowerPoint Presentation</vt:lpstr>
      <vt:lpstr>PowerPoint Presentation</vt:lpstr>
      <vt:lpstr>THE INTERNET</vt:lpstr>
      <vt:lpstr>THE INTERNET</vt:lpstr>
      <vt:lpstr>Uses of the Internet</vt:lpstr>
      <vt:lpstr>Security and the Internet</vt:lpstr>
      <vt:lpstr>The World Wide Web (WWW)</vt:lpstr>
      <vt:lpstr>Network Applications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Computing</dc:title>
  <dc:creator>Komal Junaid</dc:creator>
  <cp:lastModifiedBy>Komal Junaid</cp:lastModifiedBy>
  <cp:revision>26</cp:revision>
  <dcterms:created xsi:type="dcterms:W3CDTF">2019-09-30T05:15:47Z</dcterms:created>
  <dcterms:modified xsi:type="dcterms:W3CDTF">2020-09-14T13:06:56Z</dcterms:modified>
</cp:coreProperties>
</file>